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56" r:id="rId2"/>
    <p:sldId id="257" r:id="rId3"/>
    <p:sldId id="258" r:id="rId4"/>
    <p:sldId id="259" r:id="rId5"/>
    <p:sldId id="260" r:id="rId6"/>
    <p:sldId id="271" r:id="rId7"/>
    <p:sldId id="261" r:id="rId8"/>
    <p:sldId id="269" r:id="rId9"/>
    <p:sldId id="262" r:id="rId10"/>
    <p:sldId id="263" r:id="rId11"/>
    <p:sldId id="264" r:id="rId12"/>
    <p:sldId id="270" r:id="rId13"/>
    <p:sldId id="266" r:id="rId14"/>
    <p:sldId id="267" r:id="rId15"/>
    <p:sldId id="26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54"/>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9E64B0-90B3-49B0-B06C-528EFD1FAE64}" type="datetimeFigureOut">
              <a:rPr lang="en-US" smtClean="0"/>
              <a:t>6/15/2021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870D9C-455F-4715-9BD3-59408A19DC4F}" type="slidenum">
              <a:rPr lang="en-US" smtClean="0"/>
              <a:t>‹#›</a:t>
            </a:fld>
            <a:endParaRPr lang="en-US"/>
          </a:p>
        </p:txBody>
      </p:sp>
    </p:spTree>
    <p:extLst>
      <p:ext uri="{BB962C8B-B14F-4D97-AF65-F5344CB8AC3E}">
        <p14:creationId xmlns:p14="http://schemas.microsoft.com/office/powerpoint/2010/main" val="1482159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Vitamins are a group of substances required for normal cell function, growth, and development. There are 13 essential vitamins carrying out variety of functions in the body including shoring bones, healing wounds, bolstering the immune system, converting food to energy, and also repairing damaged cells among other functions. </a:t>
            </a:r>
          </a:p>
        </p:txBody>
      </p:sp>
      <p:sp>
        <p:nvSpPr>
          <p:cNvPr id="4" name="Slide Number Placeholder 3"/>
          <p:cNvSpPr>
            <a:spLocks noGrp="1"/>
          </p:cNvSpPr>
          <p:nvPr>
            <p:ph type="sldNum" sz="quarter" idx="10"/>
          </p:nvPr>
        </p:nvSpPr>
        <p:spPr/>
        <p:txBody>
          <a:bodyPr/>
          <a:lstStyle/>
          <a:p>
            <a:fld id="{12870D9C-455F-4715-9BD3-59408A19DC4F}" type="slidenum">
              <a:rPr lang="en-US" smtClean="0"/>
              <a:t>3</a:t>
            </a:fld>
            <a:endParaRPr lang="en-US"/>
          </a:p>
        </p:txBody>
      </p:sp>
    </p:spTree>
    <p:extLst>
      <p:ext uri="{BB962C8B-B14F-4D97-AF65-F5344CB8AC3E}">
        <p14:creationId xmlns:p14="http://schemas.microsoft.com/office/powerpoint/2010/main" val="30458522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Those whose are affected by deficiency of vitamin D include;</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Older adults and children who do not spend much time indoors.</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People with darker skin </a:t>
            </a:r>
          </a:p>
          <a:p>
            <a:r>
              <a:rPr lang="en-US" sz="1200" kern="1200" dirty="0">
                <a:solidFill>
                  <a:schemeClr val="tx1"/>
                </a:solidFill>
                <a:effectLst/>
                <a:latin typeface="+mn-lt"/>
                <a:ea typeface="+mn-ea"/>
                <a:cs typeface="+mn-cs"/>
              </a:rPr>
              <a:t>People with chronic health conditions,</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Obese people and, People living far from the equator where winters have short days. </a:t>
            </a:r>
          </a:p>
          <a:p>
            <a:endParaRPr lang="en-US" dirty="0"/>
          </a:p>
        </p:txBody>
      </p:sp>
      <p:sp>
        <p:nvSpPr>
          <p:cNvPr id="4" name="Slide Number Placeholder 3"/>
          <p:cNvSpPr>
            <a:spLocks noGrp="1"/>
          </p:cNvSpPr>
          <p:nvPr>
            <p:ph type="sldNum" sz="quarter" idx="10"/>
          </p:nvPr>
        </p:nvSpPr>
        <p:spPr/>
        <p:txBody>
          <a:bodyPr/>
          <a:lstStyle/>
          <a:p>
            <a:fld id="{12870D9C-455F-4715-9BD3-59408A19DC4F}" type="slidenum">
              <a:rPr lang="en-US" smtClean="0"/>
              <a:t>13</a:t>
            </a:fld>
            <a:endParaRPr lang="en-US"/>
          </a:p>
        </p:txBody>
      </p:sp>
    </p:spTree>
    <p:extLst>
      <p:ext uri="{BB962C8B-B14F-4D97-AF65-F5344CB8AC3E}">
        <p14:creationId xmlns:p14="http://schemas.microsoft.com/office/powerpoint/2010/main" val="25398277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2870D9C-455F-4715-9BD3-59408A19DC4F}" type="slidenum">
              <a:rPr lang="en-US" smtClean="0"/>
              <a:t>14</a:t>
            </a:fld>
            <a:endParaRPr lang="en-US"/>
          </a:p>
        </p:txBody>
      </p:sp>
    </p:spTree>
    <p:extLst>
      <p:ext uri="{BB962C8B-B14F-4D97-AF65-F5344CB8AC3E}">
        <p14:creationId xmlns:p14="http://schemas.microsoft.com/office/powerpoint/2010/main" val="19414215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There are two types of vitamins: fat soluble and water soluble. The fat soluble vitamins tend to stay in the body longer since they are stored in the fatty tissues and drawn when needed. They can stay for a period of up to six months. Water soluble vitamins are absorbed from the bloodstream when consumed, those needed are absorbed while the excess is excreted. Vitamins A, D, E, and K are examples of fat soluble vitamins. This presentation will focus on vitamin D. </a:t>
            </a:r>
          </a:p>
          <a:p>
            <a:endParaRPr lang="en-US" dirty="0"/>
          </a:p>
        </p:txBody>
      </p:sp>
      <p:sp>
        <p:nvSpPr>
          <p:cNvPr id="4" name="Slide Number Placeholder 3"/>
          <p:cNvSpPr>
            <a:spLocks noGrp="1"/>
          </p:cNvSpPr>
          <p:nvPr>
            <p:ph type="sldNum" sz="quarter" idx="10"/>
          </p:nvPr>
        </p:nvSpPr>
        <p:spPr/>
        <p:txBody>
          <a:bodyPr/>
          <a:lstStyle/>
          <a:p>
            <a:fld id="{12870D9C-455F-4715-9BD3-59408A19DC4F}" type="slidenum">
              <a:rPr lang="en-US" smtClean="0"/>
              <a:t>4</a:t>
            </a:fld>
            <a:endParaRPr lang="en-US"/>
          </a:p>
        </p:txBody>
      </p:sp>
    </p:spTree>
    <p:extLst>
      <p:ext uri="{BB962C8B-B14F-4D97-AF65-F5344CB8AC3E}">
        <p14:creationId xmlns:p14="http://schemas.microsoft.com/office/powerpoint/2010/main" val="19744747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Vitamin D is a group of compounds collectively known as calciferol. Calciferol is absorbed in the bloodstream and converted to calcitriol. Two types of Vitamin D occur naturally, they are; vitamin D-3 found in animal fats, and vitamin D-2 found in plants like mushroom. </a:t>
            </a:r>
          </a:p>
        </p:txBody>
      </p:sp>
      <p:sp>
        <p:nvSpPr>
          <p:cNvPr id="4" name="Slide Number Placeholder 3"/>
          <p:cNvSpPr>
            <a:spLocks noGrp="1"/>
          </p:cNvSpPr>
          <p:nvPr>
            <p:ph type="sldNum" sz="quarter" idx="10"/>
          </p:nvPr>
        </p:nvSpPr>
        <p:spPr/>
        <p:txBody>
          <a:bodyPr/>
          <a:lstStyle/>
          <a:p>
            <a:fld id="{12870D9C-455F-4715-9BD3-59408A19DC4F}" type="slidenum">
              <a:rPr lang="en-US" smtClean="0"/>
              <a:t>5</a:t>
            </a:fld>
            <a:endParaRPr lang="en-US"/>
          </a:p>
        </p:txBody>
      </p:sp>
    </p:spTree>
    <p:extLst>
      <p:ext uri="{BB962C8B-B14F-4D97-AF65-F5344CB8AC3E}">
        <p14:creationId xmlns:p14="http://schemas.microsoft.com/office/powerpoint/2010/main" val="2572648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This is the chemical structure of vitamin D.</a:t>
            </a:r>
          </a:p>
          <a:p>
            <a:endParaRPr lang="en-US"/>
          </a:p>
        </p:txBody>
      </p:sp>
      <p:sp>
        <p:nvSpPr>
          <p:cNvPr id="4" name="Slide Number Placeholder 3"/>
          <p:cNvSpPr>
            <a:spLocks noGrp="1"/>
          </p:cNvSpPr>
          <p:nvPr>
            <p:ph type="sldNum" sz="quarter" idx="5"/>
          </p:nvPr>
        </p:nvSpPr>
        <p:spPr/>
        <p:txBody>
          <a:bodyPr/>
          <a:lstStyle/>
          <a:p>
            <a:fld id="{12870D9C-455F-4715-9BD3-59408A19DC4F}" type="slidenum">
              <a:rPr lang="en-US" smtClean="0"/>
              <a:t>6</a:t>
            </a:fld>
            <a:endParaRPr lang="en-US"/>
          </a:p>
        </p:txBody>
      </p:sp>
    </p:spTree>
    <p:extLst>
      <p:ext uri="{BB962C8B-B14F-4D97-AF65-F5344CB8AC3E}">
        <p14:creationId xmlns:p14="http://schemas.microsoft.com/office/powerpoint/2010/main" val="24626642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Vitamin D can be obtained from the sun or other dietary sources such as oily fish and fish oils, fortified dairy products, beef liver, and eggs</a:t>
            </a:r>
            <a:endParaRPr lang="en-US" b="0" dirty="0"/>
          </a:p>
        </p:txBody>
      </p:sp>
      <p:sp>
        <p:nvSpPr>
          <p:cNvPr id="4" name="Slide Number Placeholder 3"/>
          <p:cNvSpPr>
            <a:spLocks noGrp="1"/>
          </p:cNvSpPr>
          <p:nvPr>
            <p:ph type="sldNum" sz="quarter" idx="10"/>
          </p:nvPr>
        </p:nvSpPr>
        <p:spPr/>
        <p:txBody>
          <a:bodyPr/>
          <a:lstStyle/>
          <a:p>
            <a:fld id="{12870D9C-455F-4715-9BD3-59408A19DC4F}" type="slidenum">
              <a:rPr lang="en-US" smtClean="0"/>
              <a:t>7</a:t>
            </a:fld>
            <a:endParaRPr lang="en-US"/>
          </a:p>
        </p:txBody>
      </p:sp>
    </p:spTree>
    <p:extLst>
      <p:ext uri="{BB962C8B-B14F-4D97-AF65-F5344CB8AC3E}">
        <p14:creationId xmlns:p14="http://schemas.microsoft.com/office/powerpoint/2010/main" val="20902876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Best</a:t>
            </a:r>
            <a:r>
              <a:rPr lang="en-US" baseline="0" dirty="0"/>
              <a:t> sources of vitamin D.</a:t>
            </a:r>
            <a:endParaRPr lang="en-US" dirty="0"/>
          </a:p>
        </p:txBody>
      </p:sp>
      <p:sp>
        <p:nvSpPr>
          <p:cNvPr id="4" name="Slide Number Placeholder 3"/>
          <p:cNvSpPr>
            <a:spLocks noGrp="1"/>
          </p:cNvSpPr>
          <p:nvPr>
            <p:ph type="sldNum" sz="quarter" idx="10"/>
          </p:nvPr>
        </p:nvSpPr>
        <p:spPr/>
        <p:txBody>
          <a:bodyPr/>
          <a:lstStyle/>
          <a:p>
            <a:fld id="{12870D9C-455F-4715-9BD3-59408A19DC4F}" type="slidenum">
              <a:rPr lang="en-US" smtClean="0"/>
              <a:t>8</a:t>
            </a:fld>
            <a:endParaRPr lang="en-US"/>
          </a:p>
        </p:txBody>
      </p:sp>
    </p:spTree>
    <p:extLst>
      <p:ext uri="{BB962C8B-B14F-4D97-AF65-F5344CB8AC3E}">
        <p14:creationId xmlns:p14="http://schemas.microsoft.com/office/powerpoint/2010/main" val="4061024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Vitamin D has multiple roles in the body. It assists in: promoting healthy bones and teeth, supporting immune, brain, and nervous system health, regulating insulin levels and supporting diabetes management, supporting lung function and cardiovascular health, and influencing the expression of genes involved in cancer development.</a:t>
            </a:r>
          </a:p>
        </p:txBody>
      </p:sp>
      <p:sp>
        <p:nvSpPr>
          <p:cNvPr id="4" name="Slide Number Placeholder 3"/>
          <p:cNvSpPr>
            <a:spLocks noGrp="1"/>
          </p:cNvSpPr>
          <p:nvPr>
            <p:ph type="sldNum" sz="quarter" idx="10"/>
          </p:nvPr>
        </p:nvSpPr>
        <p:spPr/>
        <p:txBody>
          <a:bodyPr/>
          <a:lstStyle/>
          <a:p>
            <a:fld id="{12870D9C-455F-4715-9BD3-59408A19DC4F}" type="slidenum">
              <a:rPr lang="en-US" smtClean="0"/>
              <a:t>9</a:t>
            </a:fld>
            <a:endParaRPr lang="en-US"/>
          </a:p>
        </p:txBody>
      </p:sp>
    </p:spTree>
    <p:extLst>
      <p:ext uri="{BB962C8B-B14F-4D97-AF65-F5344CB8AC3E}">
        <p14:creationId xmlns:p14="http://schemas.microsoft.com/office/powerpoint/2010/main" val="29574153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main effects of lack of sufficient Vitamin D are: Osteoporosis which is the loss of bone mass,</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Osteomalacia – a condition which makes bone softs</a:t>
            </a:r>
          </a:p>
          <a:p>
            <a:r>
              <a:rPr lang="en-US" sz="1200" kern="1200" dirty="0">
                <a:solidFill>
                  <a:schemeClr val="tx1"/>
                </a:solidFill>
                <a:effectLst/>
                <a:latin typeface="+mn-lt"/>
                <a:ea typeface="+mn-ea"/>
                <a:cs typeface="+mn-cs"/>
              </a:rPr>
              <a:t>Rickets – a condition which affects kids because lack of vitamin D makes it difficult for the body to absorb calcium and phosphorous in level required for proper development of bones. Deficiency of vitamin D can also cause increased risk of infections and autoimmune diseases.  </a:t>
            </a:r>
          </a:p>
        </p:txBody>
      </p:sp>
      <p:sp>
        <p:nvSpPr>
          <p:cNvPr id="4" name="Slide Number Placeholder 3"/>
          <p:cNvSpPr>
            <a:spLocks noGrp="1"/>
          </p:cNvSpPr>
          <p:nvPr>
            <p:ph type="sldNum" sz="quarter" idx="10"/>
          </p:nvPr>
        </p:nvSpPr>
        <p:spPr/>
        <p:txBody>
          <a:bodyPr/>
          <a:lstStyle/>
          <a:p>
            <a:fld id="{12870D9C-455F-4715-9BD3-59408A19DC4F}" type="slidenum">
              <a:rPr lang="en-US" smtClean="0"/>
              <a:t>10</a:t>
            </a:fld>
            <a:endParaRPr lang="en-US"/>
          </a:p>
        </p:txBody>
      </p:sp>
    </p:spTree>
    <p:extLst>
      <p:ext uri="{BB962C8B-B14F-4D97-AF65-F5344CB8AC3E}">
        <p14:creationId xmlns:p14="http://schemas.microsoft.com/office/powerpoint/2010/main" val="25287091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Rickets: a condition caused by vitamin</a:t>
            </a:r>
            <a:r>
              <a:rPr lang="en-US" baseline="0" dirty="0"/>
              <a:t> D deficiency. </a:t>
            </a:r>
            <a:endParaRPr lang="en-US" dirty="0"/>
          </a:p>
        </p:txBody>
      </p:sp>
      <p:sp>
        <p:nvSpPr>
          <p:cNvPr id="4" name="Slide Number Placeholder 3"/>
          <p:cNvSpPr>
            <a:spLocks noGrp="1"/>
          </p:cNvSpPr>
          <p:nvPr>
            <p:ph type="sldNum" sz="quarter" idx="10"/>
          </p:nvPr>
        </p:nvSpPr>
        <p:spPr/>
        <p:txBody>
          <a:bodyPr/>
          <a:lstStyle/>
          <a:p>
            <a:fld id="{12870D9C-455F-4715-9BD3-59408A19DC4F}" type="slidenum">
              <a:rPr lang="en-US" smtClean="0"/>
              <a:t>12</a:t>
            </a:fld>
            <a:endParaRPr lang="en-US"/>
          </a:p>
        </p:txBody>
      </p:sp>
    </p:spTree>
    <p:extLst>
      <p:ext uri="{BB962C8B-B14F-4D97-AF65-F5344CB8AC3E}">
        <p14:creationId xmlns:p14="http://schemas.microsoft.com/office/powerpoint/2010/main" val="4126317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6/15/2021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6/15/2021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26761" y="1081826"/>
            <a:ext cx="8023299" cy="4619698"/>
          </a:xfrm>
        </p:spPr>
        <p:txBody>
          <a:bodyPr>
            <a:normAutofit/>
          </a:bodyPr>
          <a:lstStyle/>
          <a:p>
            <a:pPr algn="ctr">
              <a:lnSpc>
                <a:spcPct val="200000"/>
              </a:lnSpc>
            </a:pPr>
            <a:r>
              <a:rPr lang="en-US" sz="3200" dirty="0">
                <a:solidFill>
                  <a:srgbClr val="00B050"/>
                </a:solidFill>
              </a:rPr>
              <a:t>Soluble Vitamin (Vitamin D)</a:t>
            </a:r>
            <a:br>
              <a:rPr lang="en-US" sz="3200" dirty="0">
                <a:solidFill>
                  <a:srgbClr val="00B050"/>
                </a:solidFill>
              </a:rPr>
            </a:br>
            <a:r>
              <a:rPr lang="en-US" sz="3200" dirty="0">
                <a:solidFill>
                  <a:srgbClr val="00B050"/>
                </a:solidFill>
              </a:rPr>
              <a:t>Name</a:t>
            </a:r>
            <a:br>
              <a:rPr lang="en-US" sz="3200" dirty="0">
                <a:solidFill>
                  <a:srgbClr val="00B050"/>
                </a:solidFill>
              </a:rPr>
            </a:br>
            <a:r>
              <a:rPr lang="en-US" sz="3200" dirty="0">
                <a:solidFill>
                  <a:srgbClr val="00B050"/>
                </a:solidFill>
              </a:rPr>
              <a:t>Institution of Affiliation </a:t>
            </a:r>
            <a:br>
              <a:rPr lang="en-US" sz="3200" dirty="0">
                <a:solidFill>
                  <a:srgbClr val="00B050"/>
                </a:solidFill>
              </a:rPr>
            </a:br>
            <a:r>
              <a:rPr lang="en-US" sz="3200" dirty="0">
                <a:solidFill>
                  <a:srgbClr val="00B050"/>
                </a:solidFill>
              </a:rPr>
              <a:t>Date </a:t>
            </a:r>
            <a:endParaRPr lang="en-US" sz="3200" dirty="0"/>
          </a:p>
        </p:txBody>
      </p:sp>
    </p:spTree>
    <p:extLst>
      <p:ext uri="{BB962C8B-B14F-4D97-AF65-F5344CB8AC3E}">
        <p14:creationId xmlns:p14="http://schemas.microsoft.com/office/powerpoint/2010/main" val="3174266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a:t>Vitamin D: Deficiency</a:t>
            </a:r>
          </a:p>
        </p:txBody>
      </p:sp>
      <p:sp>
        <p:nvSpPr>
          <p:cNvPr id="13" name="Content Placeholder 12"/>
          <p:cNvSpPr>
            <a:spLocks noGrp="1"/>
          </p:cNvSpPr>
          <p:nvPr>
            <p:ph idx="1"/>
          </p:nvPr>
        </p:nvSpPr>
        <p:spPr/>
        <p:txBody>
          <a:bodyPr>
            <a:normAutofit/>
          </a:bodyPr>
          <a:lstStyle/>
          <a:p>
            <a:pPr>
              <a:lnSpc>
                <a:spcPct val="160000"/>
              </a:lnSpc>
            </a:pPr>
            <a:r>
              <a:rPr lang="en-US" sz="1600" dirty="0"/>
              <a:t>The main effects of lack of sufficient Vitamin D are: </a:t>
            </a:r>
          </a:p>
          <a:p>
            <a:pPr lvl="1">
              <a:lnSpc>
                <a:spcPct val="160000"/>
              </a:lnSpc>
            </a:pPr>
            <a:r>
              <a:rPr lang="en-US" dirty="0"/>
              <a:t>Osteoporosis which is the loss of bone mass</a:t>
            </a:r>
          </a:p>
          <a:p>
            <a:pPr lvl="1">
              <a:lnSpc>
                <a:spcPct val="160000"/>
              </a:lnSpc>
            </a:pPr>
            <a:r>
              <a:rPr lang="en-US" dirty="0"/>
              <a:t>Osteomalacia – a condition which makes bone softs</a:t>
            </a:r>
          </a:p>
          <a:p>
            <a:pPr lvl="1">
              <a:lnSpc>
                <a:spcPct val="160000"/>
              </a:lnSpc>
            </a:pPr>
            <a:r>
              <a:rPr lang="en-US" dirty="0"/>
              <a:t>Rickets – a condition which affects kids because lack of vitamin D makes it difficult for the body to absorb calcium and phosphorous in level required for proper development of bones. </a:t>
            </a:r>
          </a:p>
          <a:p>
            <a:pPr lvl="1">
              <a:lnSpc>
                <a:spcPct val="160000"/>
              </a:lnSpc>
            </a:pPr>
            <a:r>
              <a:rPr lang="en-US" dirty="0"/>
              <a:t>Deficiency of vitamin D can also cause increased risk of infections and autoimmune diseases.  </a:t>
            </a:r>
          </a:p>
        </p:txBody>
      </p:sp>
    </p:spTree>
    <p:extLst>
      <p:ext uri="{BB962C8B-B14F-4D97-AF65-F5344CB8AC3E}">
        <p14:creationId xmlns:p14="http://schemas.microsoft.com/office/powerpoint/2010/main" val="3432474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Vitamin D deficiency…cont. </a:t>
            </a:r>
          </a:p>
        </p:txBody>
      </p:sp>
      <p:sp>
        <p:nvSpPr>
          <p:cNvPr id="6" name="Content Placeholder 5"/>
          <p:cNvSpPr>
            <a:spLocks noGrp="1"/>
          </p:cNvSpPr>
          <p:nvPr>
            <p:ph idx="1"/>
          </p:nvPr>
        </p:nvSpPr>
        <p:spPr>
          <a:xfrm>
            <a:off x="677334" y="1514901"/>
            <a:ext cx="9613078" cy="4526462"/>
          </a:xfrm>
        </p:spPr>
        <p:txBody>
          <a:bodyPr>
            <a:normAutofit/>
          </a:bodyPr>
          <a:lstStyle/>
          <a:p>
            <a:pPr>
              <a:lnSpc>
                <a:spcPct val="150000"/>
              </a:lnSpc>
            </a:pPr>
            <a:r>
              <a:rPr lang="en-US" sz="1600" dirty="0"/>
              <a:t>If Vitamin D deficiency continues for long periods, it may result in complications Trusted Source, such as:</a:t>
            </a:r>
          </a:p>
          <a:p>
            <a:pPr lvl="1">
              <a:lnSpc>
                <a:spcPct val="150000"/>
              </a:lnSpc>
            </a:pPr>
            <a:r>
              <a:rPr lang="en-US" dirty="0"/>
              <a:t>cardiovascular conditions</a:t>
            </a:r>
          </a:p>
          <a:p>
            <a:pPr lvl="1">
              <a:lnSpc>
                <a:spcPct val="150000"/>
              </a:lnSpc>
            </a:pPr>
            <a:r>
              <a:rPr lang="en-US" dirty="0"/>
              <a:t>autoimmune problems</a:t>
            </a:r>
          </a:p>
          <a:p>
            <a:pPr lvl="1">
              <a:lnSpc>
                <a:spcPct val="150000"/>
              </a:lnSpc>
            </a:pPr>
            <a:r>
              <a:rPr lang="en-US" dirty="0"/>
              <a:t>neurological diseases</a:t>
            </a:r>
          </a:p>
          <a:p>
            <a:pPr lvl="1">
              <a:lnSpc>
                <a:spcPct val="150000"/>
              </a:lnSpc>
            </a:pPr>
            <a:r>
              <a:rPr lang="en-US" dirty="0"/>
              <a:t>Infections – vitamin D have been found to have protective effects against the influenza virus which causes flu.</a:t>
            </a:r>
          </a:p>
          <a:p>
            <a:pPr lvl="1">
              <a:lnSpc>
                <a:spcPct val="150000"/>
              </a:lnSpc>
            </a:pPr>
            <a:r>
              <a:rPr lang="en-US" dirty="0"/>
              <a:t>pregnancy complications – research shows that pregnant women who lack sufficient amount of vitamin D are at a greater risk of developing preeclampsia and giving birth preterm.</a:t>
            </a:r>
          </a:p>
          <a:p>
            <a:pPr lvl="1">
              <a:lnSpc>
                <a:spcPct val="150000"/>
              </a:lnSpc>
            </a:pPr>
            <a:r>
              <a:rPr lang="en-US" dirty="0"/>
              <a:t>Certain cancers, especially breast, prostate, and colon.</a:t>
            </a:r>
          </a:p>
          <a:p>
            <a:pPr>
              <a:lnSpc>
                <a:spcPct val="150000"/>
              </a:lnSpc>
            </a:pPr>
            <a:endParaRPr lang="en-US" sz="1600" dirty="0"/>
          </a:p>
        </p:txBody>
      </p:sp>
    </p:spTree>
    <p:extLst>
      <p:ext uri="{BB962C8B-B14F-4D97-AF65-F5344CB8AC3E}">
        <p14:creationId xmlns:p14="http://schemas.microsoft.com/office/powerpoint/2010/main" val="2015851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Vitamin D: Deficiency </a:t>
            </a:r>
          </a:p>
        </p:txBody>
      </p:sp>
      <p:pic>
        <p:nvPicPr>
          <p:cNvPr id="12" name="Content Placeholder 11"/>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237957"/>
            <a:ext cx="8335925" cy="5620043"/>
          </a:xfrm>
        </p:spPr>
      </p:pic>
    </p:spTree>
    <p:extLst>
      <p:ext uri="{BB962C8B-B14F-4D97-AF65-F5344CB8AC3E}">
        <p14:creationId xmlns:p14="http://schemas.microsoft.com/office/powerpoint/2010/main" val="1238492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 Risk </a:t>
            </a:r>
          </a:p>
        </p:txBody>
      </p:sp>
      <p:sp>
        <p:nvSpPr>
          <p:cNvPr id="3" name="Content Placeholder 2"/>
          <p:cNvSpPr>
            <a:spLocks noGrp="1"/>
          </p:cNvSpPr>
          <p:nvPr>
            <p:ph idx="1"/>
          </p:nvPr>
        </p:nvSpPr>
        <p:spPr>
          <a:xfrm>
            <a:off x="677333" y="1433015"/>
            <a:ext cx="9108111" cy="4995081"/>
          </a:xfrm>
        </p:spPr>
        <p:txBody>
          <a:bodyPr>
            <a:normAutofit fontScale="92500" lnSpcReduction="10000"/>
          </a:bodyPr>
          <a:lstStyle/>
          <a:p>
            <a:pPr>
              <a:lnSpc>
                <a:spcPct val="150000"/>
              </a:lnSpc>
            </a:pPr>
            <a:r>
              <a:rPr lang="en-US" sz="1600" dirty="0"/>
              <a:t>Those whose are affected by deficiency of vitamin D include;</a:t>
            </a:r>
          </a:p>
          <a:p>
            <a:pPr lvl="1">
              <a:lnSpc>
                <a:spcPct val="150000"/>
              </a:lnSpc>
            </a:pPr>
            <a:r>
              <a:rPr lang="en-US" dirty="0"/>
              <a:t>Older adults and children who do not spend much time indoors – due to reduced exposure to the sun, the body may not make sufficient vitamin D.  </a:t>
            </a:r>
          </a:p>
          <a:p>
            <a:pPr lvl="1">
              <a:lnSpc>
                <a:spcPct val="150000"/>
              </a:lnSpc>
            </a:pPr>
            <a:r>
              <a:rPr lang="en-US" dirty="0"/>
              <a:t>People with darker skin – darker skin reduces the ability to absorb Ultraviolet radiation B rays from the sun, essentially reducing the amount of vitamin produced.</a:t>
            </a:r>
          </a:p>
          <a:p>
            <a:pPr lvl="1">
              <a:lnSpc>
                <a:spcPct val="150000"/>
              </a:lnSpc>
            </a:pPr>
            <a:r>
              <a:rPr lang="en-US" dirty="0"/>
              <a:t>People with chronic health conditions – some of which affect absorption of fats into to the body. </a:t>
            </a:r>
          </a:p>
          <a:p>
            <a:pPr lvl="1">
              <a:lnSpc>
                <a:spcPct val="150000"/>
              </a:lnSpc>
            </a:pPr>
            <a:r>
              <a:rPr lang="en-US" dirty="0"/>
              <a:t>Obese people – their body fats binds some vitamin D and prevent it from getting into the blood stream. </a:t>
            </a:r>
          </a:p>
          <a:p>
            <a:pPr lvl="1">
              <a:lnSpc>
                <a:spcPct val="150000"/>
              </a:lnSpc>
            </a:pPr>
            <a:r>
              <a:rPr lang="en-US" dirty="0"/>
              <a:t>People living far from the equator where winters have short days – due to lack of sufficient exposure to the sun.</a:t>
            </a:r>
          </a:p>
          <a:p>
            <a:pPr lvl="1">
              <a:lnSpc>
                <a:spcPct val="150000"/>
              </a:lnSpc>
            </a:pPr>
            <a:r>
              <a:rPr lang="en-US" dirty="0"/>
              <a:t>Breastfeeding children are also at risk because human milk is a poor source of vitamin D. It is recommended that infants be given supplements of 400 IU of vitamin each day.  </a:t>
            </a:r>
          </a:p>
        </p:txBody>
      </p:sp>
    </p:spTree>
    <p:extLst>
      <p:ext uri="{BB962C8B-B14F-4D97-AF65-F5344CB8AC3E}">
        <p14:creationId xmlns:p14="http://schemas.microsoft.com/office/powerpoint/2010/main" val="20231899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a:t>
            </a:r>
          </a:p>
        </p:txBody>
      </p:sp>
      <p:sp>
        <p:nvSpPr>
          <p:cNvPr id="3" name="Content Placeholder 2"/>
          <p:cNvSpPr>
            <a:spLocks noGrp="1"/>
          </p:cNvSpPr>
          <p:nvPr>
            <p:ph idx="1"/>
          </p:nvPr>
        </p:nvSpPr>
        <p:spPr>
          <a:xfrm>
            <a:off x="677333" y="1555845"/>
            <a:ext cx="9462953" cy="4485517"/>
          </a:xfrm>
        </p:spPr>
        <p:txBody>
          <a:bodyPr>
            <a:normAutofit lnSpcReduction="10000"/>
          </a:bodyPr>
          <a:lstStyle/>
          <a:p>
            <a:pPr>
              <a:lnSpc>
                <a:spcPct val="150000"/>
              </a:lnSpc>
            </a:pPr>
            <a:r>
              <a:rPr lang="en-US" dirty="0"/>
              <a:t>Vitamin D is sometimes called the sunshine vitamin. This is because your skin can produce all the vitamin D you need, given enough sunlight.</a:t>
            </a:r>
          </a:p>
          <a:p>
            <a:pPr>
              <a:lnSpc>
                <a:spcPct val="150000"/>
              </a:lnSpc>
            </a:pPr>
            <a:r>
              <a:rPr lang="en-US" dirty="0"/>
              <a:t>Nevertheless, most people don’t get enough vitamin D from sunlight alone. Also, few foods naturally contain high amounts of vitamin D, making supplements necessary. </a:t>
            </a:r>
          </a:p>
          <a:p>
            <a:pPr>
              <a:lnSpc>
                <a:spcPct val="150000"/>
              </a:lnSpc>
            </a:pPr>
            <a:r>
              <a:rPr lang="en-US" dirty="0"/>
              <a:t>The richest natural sources of vitamin D include fatty fish, fish oil, and mushrooms that have been exposed to sunlight or ultraviolet light.</a:t>
            </a:r>
          </a:p>
          <a:p>
            <a:pPr>
              <a:lnSpc>
                <a:spcPct val="150000"/>
              </a:lnSpc>
            </a:pPr>
            <a:r>
              <a:rPr lang="en-US" dirty="0"/>
              <a:t>Vitamin D deficiency is traditionally associated with osteomalacia in adults, or rickets in children. Both diseases are characterized by brittle or soft bones.</a:t>
            </a:r>
          </a:p>
          <a:p>
            <a:pPr>
              <a:lnSpc>
                <a:spcPct val="150000"/>
              </a:lnSpc>
            </a:pPr>
            <a:r>
              <a:rPr lang="en-US" dirty="0"/>
              <a:t>Although supplements can be taken for vitamins and other minerals, it is best to obtain any of them through natural means whenever possible. </a:t>
            </a:r>
          </a:p>
        </p:txBody>
      </p:sp>
    </p:spTree>
    <p:extLst>
      <p:ext uri="{BB962C8B-B14F-4D97-AF65-F5344CB8AC3E}">
        <p14:creationId xmlns:p14="http://schemas.microsoft.com/office/powerpoint/2010/main" val="27590745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t>
            </a:r>
          </a:p>
        </p:txBody>
      </p:sp>
      <p:sp>
        <p:nvSpPr>
          <p:cNvPr id="3" name="Content Placeholder 2"/>
          <p:cNvSpPr>
            <a:spLocks noGrp="1"/>
          </p:cNvSpPr>
          <p:nvPr>
            <p:ph idx="1"/>
          </p:nvPr>
        </p:nvSpPr>
        <p:spPr/>
        <p:txBody>
          <a:bodyPr>
            <a:normAutofit/>
          </a:bodyPr>
          <a:lstStyle/>
          <a:p>
            <a:pPr>
              <a:lnSpc>
                <a:spcPct val="200000"/>
              </a:lnSpc>
            </a:pPr>
            <a:r>
              <a:rPr lang="en-US" sz="1600" dirty="0"/>
              <a:t>Aslam, M. F., Majeed, S., Aslam, S., &amp; Irfan, J. A. (2017). Vitamins: Key role players in boosting up immune response—A mini review. </a:t>
            </a:r>
            <a:r>
              <a:rPr lang="en-US" sz="1600" i="1" dirty="0"/>
              <a:t>Vitam Miner</a:t>
            </a:r>
            <a:r>
              <a:rPr lang="en-US" sz="1600" dirty="0"/>
              <a:t>, </a:t>
            </a:r>
            <a:r>
              <a:rPr lang="en-US" sz="1600" i="1" dirty="0"/>
              <a:t>6</a:t>
            </a:r>
            <a:r>
              <a:rPr lang="en-US" sz="1600" dirty="0"/>
              <a:t>(1), 2376-1318.</a:t>
            </a:r>
          </a:p>
          <a:p>
            <a:pPr>
              <a:lnSpc>
                <a:spcPct val="200000"/>
              </a:lnSpc>
            </a:pPr>
            <a:r>
              <a:rPr lang="en-US" sz="1600" dirty="0"/>
              <a:t>DeLuca, H. (Ed.). (2012). </a:t>
            </a:r>
            <a:r>
              <a:rPr lang="en-US" sz="1600" i="1" dirty="0"/>
              <a:t>The fat-soluble vitamins</a:t>
            </a:r>
            <a:r>
              <a:rPr lang="en-US" sz="1600" dirty="0"/>
              <a:t> (Vol. 2). Springer Science &amp; Business Media.</a:t>
            </a:r>
          </a:p>
          <a:p>
            <a:pPr>
              <a:lnSpc>
                <a:spcPct val="200000"/>
              </a:lnSpc>
            </a:pPr>
            <a:r>
              <a:rPr lang="fi-FI" sz="1600" dirty="0"/>
              <a:t>Norman, A. (2012). </a:t>
            </a:r>
            <a:r>
              <a:rPr lang="fi-FI" sz="1600" i="1" dirty="0"/>
              <a:t>Vitamin D</a:t>
            </a:r>
            <a:r>
              <a:rPr lang="fi-FI" sz="1600" dirty="0"/>
              <a:t>. Elsevier.</a:t>
            </a:r>
          </a:p>
          <a:p>
            <a:pPr marL="0" indent="0">
              <a:lnSpc>
                <a:spcPct val="200000"/>
              </a:lnSpc>
              <a:buNone/>
            </a:pPr>
            <a:endParaRPr lang="en-US" sz="1600" dirty="0"/>
          </a:p>
        </p:txBody>
      </p:sp>
    </p:spTree>
    <p:extLst>
      <p:ext uri="{BB962C8B-B14F-4D97-AF65-F5344CB8AC3E}">
        <p14:creationId xmlns:p14="http://schemas.microsoft.com/office/powerpoint/2010/main" val="4150363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2868" y="336645"/>
            <a:ext cx="8596668" cy="905301"/>
          </a:xfrm>
        </p:spPr>
        <p:txBody>
          <a:bodyPr/>
          <a:lstStyle/>
          <a:p>
            <a:r>
              <a:rPr lang="en-US" dirty="0"/>
              <a:t>Presentation Overview  </a:t>
            </a:r>
          </a:p>
        </p:txBody>
      </p:sp>
      <p:sp>
        <p:nvSpPr>
          <p:cNvPr id="3" name="Content Placeholder 2"/>
          <p:cNvSpPr>
            <a:spLocks noGrp="1"/>
          </p:cNvSpPr>
          <p:nvPr>
            <p:ph idx="1"/>
          </p:nvPr>
        </p:nvSpPr>
        <p:spPr>
          <a:xfrm>
            <a:off x="690982" y="1064526"/>
            <a:ext cx="8596668" cy="5213444"/>
          </a:xfrm>
        </p:spPr>
        <p:txBody>
          <a:bodyPr>
            <a:noAutofit/>
          </a:bodyPr>
          <a:lstStyle/>
          <a:p>
            <a:pPr>
              <a:lnSpc>
                <a:spcPct val="150000"/>
              </a:lnSpc>
            </a:pPr>
            <a:r>
              <a:rPr lang="en-US" b="1" dirty="0"/>
              <a:t>Vitamins: Their Definition and general functions.</a:t>
            </a:r>
          </a:p>
          <a:p>
            <a:pPr>
              <a:lnSpc>
                <a:spcPct val="150000"/>
              </a:lnSpc>
            </a:pPr>
            <a:r>
              <a:rPr lang="en-US" b="1" dirty="0"/>
              <a:t>Types of Vitamins: Fat soluble and Water soluble </a:t>
            </a:r>
          </a:p>
          <a:p>
            <a:pPr>
              <a:lnSpc>
                <a:spcPct val="150000"/>
              </a:lnSpc>
            </a:pPr>
            <a:r>
              <a:rPr lang="en-US" b="1" dirty="0"/>
              <a:t>Fat soluble vitamins: Vitamin D</a:t>
            </a:r>
          </a:p>
          <a:p>
            <a:pPr>
              <a:lnSpc>
                <a:spcPct val="150000"/>
              </a:lnSpc>
            </a:pPr>
            <a:r>
              <a:rPr lang="en-US" b="1" dirty="0"/>
              <a:t>Sources  </a:t>
            </a:r>
          </a:p>
          <a:p>
            <a:pPr>
              <a:lnSpc>
                <a:spcPct val="150000"/>
              </a:lnSpc>
            </a:pPr>
            <a:r>
              <a:rPr lang="en-US" b="1" dirty="0"/>
              <a:t>Functions</a:t>
            </a:r>
          </a:p>
          <a:p>
            <a:pPr>
              <a:lnSpc>
                <a:spcPct val="150000"/>
              </a:lnSpc>
            </a:pPr>
            <a:r>
              <a:rPr lang="en-US" b="1" dirty="0"/>
              <a:t>Deficiency </a:t>
            </a:r>
          </a:p>
          <a:p>
            <a:pPr>
              <a:lnSpc>
                <a:spcPct val="150000"/>
              </a:lnSpc>
            </a:pPr>
            <a:r>
              <a:rPr lang="en-US" b="1" dirty="0"/>
              <a:t>At risk </a:t>
            </a:r>
          </a:p>
          <a:p>
            <a:pPr>
              <a:lnSpc>
                <a:spcPct val="150000"/>
              </a:lnSpc>
            </a:pPr>
            <a:r>
              <a:rPr lang="en-US" b="1" dirty="0"/>
              <a:t>Summary </a:t>
            </a:r>
          </a:p>
          <a:p>
            <a:pPr>
              <a:lnSpc>
                <a:spcPct val="150000"/>
              </a:lnSpc>
            </a:pPr>
            <a:r>
              <a:rPr lang="en-US" b="1" dirty="0"/>
              <a:t>References </a:t>
            </a:r>
          </a:p>
        </p:txBody>
      </p:sp>
    </p:spTree>
    <p:extLst>
      <p:ext uri="{BB962C8B-B14F-4D97-AF65-F5344CB8AC3E}">
        <p14:creationId xmlns:p14="http://schemas.microsoft.com/office/powerpoint/2010/main" val="4141223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0289" y="159224"/>
            <a:ext cx="8780566" cy="1423916"/>
          </a:xfrm>
        </p:spPr>
        <p:txBody>
          <a:bodyPr>
            <a:normAutofit fontScale="90000"/>
          </a:bodyPr>
          <a:lstStyle/>
          <a:p>
            <a:pPr>
              <a:lnSpc>
                <a:spcPct val="150000"/>
              </a:lnSpc>
            </a:pPr>
            <a:r>
              <a:rPr lang="en-US" b="1" dirty="0"/>
              <a:t>Vitamins: Their Definition and general functions</a:t>
            </a:r>
          </a:p>
        </p:txBody>
      </p:sp>
      <p:sp>
        <p:nvSpPr>
          <p:cNvPr id="3" name="Content Placeholder 2"/>
          <p:cNvSpPr>
            <a:spLocks noGrp="1"/>
          </p:cNvSpPr>
          <p:nvPr>
            <p:ph idx="1"/>
          </p:nvPr>
        </p:nvSpPr>
        <p:spPr>
          <a:xfrm>
            <a:off x="677334" y="1678675"/>
            <a:ext cx="9613078" cy="4899546"/>
          </a:xfrm>
        </p:spPr>
        <p:txBody>
          <a:bodyPr>
            <a:normAutofit lnSpcReduction="10000"/>
          </a:bodyPr>
          <a:lstStyle/>
          <a:p>
            <a:pPr>
              <a:lnSpc>
                <a:spcPct val="200000"/>
              </a:lnSpc>
            </a:pPr>
            <a:r>
              <a:rPr lang="en-US" sz="1600" dirty="0"/>
              <a:t>Vitamins are a group of substances required for normal cell function, growth, and development. </a:t>
            </a:r>
          </a:p>
          <a:p>
            <a:pPr>
              <a:lnSpc>
                <a:spcPct val="200000"/>
              </a:lnSpc>
            </a:pPr>
            <a:r>
              <a:rPr lang="en-US" sz="1600" dirty="0"/>
              <a:t>They are required by the body in minute quantities.</a:t>
            </a:r>
          </a:p>
          <a:p>
            <a:pPr>
              <a:lnSpc>
                <a:spcPct val="200000"/>
              </a:lnSpc>
            </a:pPr>
            <a:r>
              <a:rPr lang="en-US" sz="1600" dirty="0"/>
              <a:t>Lack of sufficient vitamins may increase risk of developing health issues.  </a:t>
            </a:r>
          </a:p>
          <a:p>
            <a:pPr>
              <a:lnSpc>
                <a:spcPct val="200000"/>
              </a:lnSpc>
            </a:pPr>
            <a:r>
              <a:rPr lang="en-US" sz="1600" dirty="0"/>
              <a:t>Vitamins are organic compounds i.e. they contain carbon</a:t>
            </a:r>
          </a:p>
          <a:p>
            <a:pPr>
              <a:lnSpc>
                <a:spcPct val="200000"/>
              </a:lnSpc>
            </a:pPr>
            <a:r>
              <a:rPr lang="en-US" sz="1600" dirty="0"/>
              <a:t>There are 13 essential vitamins carrying out variety of functions in the body including shoring bones, healing wounds, bolstering the immune system, converting food to energy, and also repairing damaged cells among other functions (Aslam et al, 2017). </a:t>
            </a:r>
          </a:p>
          <a:p>
            <a:pPr>
              <a:lnSpc>
                <a:spcPct val="200000"/>
              </a:lnSpc>
            </a:pPr>
            <a:r>
              <a:rPr lang="en-US" sz="1600" dirty="0"/>
              <a:t>Different vitamins play different roles in the body an a person requires different amount of each vitamin to satay healthy. </a:t>
            </a:r>
          </a:p>
        </p:txBody>
      </p:sp>
    </p:spTree>
    <p:extLst>
      <p:ext uri="{BB962C8B-B14F-4D97-AF65-F5344CB8AC3E}">
        <p14:creationId xmlns:p14="http://schemas.microsoft.com/office/powerpoint/2010/main" val="3946273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150000"/>
              </a:lnSpc>
            </a:pPr>
            <a:r>
              <a:rPr lang="en-US" b="1" dirty="0"/>
              <a:t>Types of Vitamins: Fat soluble and Water soluble </a:t>
            </a:r>
          </a:p>
        </p:txBody>
      </p:sp>
      <p:sp>
        <p:nvSpPr>
          <p:cNvPr id="3" name="Content Placeholder 2"/>
          <p:cNvSpPr>
            <a:spLocks noGrp="1"/>
          </p:cNvSpPr>
          <p:nvPr>
            <p:ph idx="1"/>
          </p:nvPr>
        </p:nvSpPr>
        <p:spPr>
          <a:xfrm>
            <a:off x="677334" y="2160589"/>
            <a:ext cx="9490248" cy="4322098"/>
          </a:xfrm>
        </p:spPr>
        <p:txBody>
          <a:bodyPr>
            <a:normAutofit fontScale="92500" lnSpcReduction="10000"/>
          </a:bodyPr>
          <a:lstStyle/>
          <a:p>
            <a:pPr>
              <a:lnSpc>
                <a:spcPct val="200000"/>
              </a:lnSpc>
            </a:pPr>
            <a:r>
              <a:rPr lang="en-US" sz="1600" dirty="0"/>
              <a:t>There are two types of vitamins: fat soluble and water soluble.</a:t>
            </a:r>
          </a:p>
          <a:p>
            <a:pPr>
              <a:lnSpc>
                <a:spcPct val="200000"/>
              </a:lnSpc>
            </a:pPr>
            <a:r>
              <a:rPr lang="en-US" sz="1600" dirty="0"/>
              <a:t>The fat soluble vitamins tend to stay in the body longer since they are stored in the fatty tissues and drawn when needed.</a:t>
            </a:r>
          </a:p>
          <a:p>
            <a:pPr>
              <a:lnSpc>
                <a:spcPct val="200000"/>
              </a:lnSpc>
            </a:pPr>
            <a:r>
              <a:rPr lang="en-US" sz="1600" dirty="0"/>
              <a:t>Fat soluble vitamins can stay in the body for up to six months. </a:t>
            </a:r>
          </a:p>
          <a:p>
            <a:pPr>
              <a:lnSpc>
                <a:spcPct val="200000"/>
              </a:lnSpc>
            </a:pPr>
            <a:r>
              <a:rPr lang="en-US" sz="1600" dirty="0"/>
              <a:t>Dietary fats help the body absorb fat soluble vitamins through the intestinal track.  </a:t>
            </a:r>
          </a:p>
          <a:p>
            <a:pPr>
              <a:lnSpc>
                <a:spcPct val="200000"/>
              </a:lnSpc>
            </a:pPr>
            <a:r>
              <a:rPr lang="en-US" sz="1600" dirty="0"/>
              <a:t>Water soluble vitamins are absorbed from the bloodstream when consumed, those needed are absorbed while the excess is excreted. </a:t>
            </a:r>
          </a:p>
          <a:p>
            <a:pPr>
              <a:lnSpc>
                <a:spcPct val="200000"/>
              </a:lnSpc>
            </a:pPr>
            <a:r>
              <a:rPr lang="en-US" sz="1600" dirty="0"/>
              <a:t>Vitamins A, D, E, and K are examples of fat soluble vitamins. This presentation will focus on vitamin D. </a:t>
            </a:r>
          </a:p>
          <a:p>
            <a:endParaRPr lang="en-US" dirty="0"/>
          </a:p>
        </p:txBody>
      </p:sp>
    </p:spTree>
    <p:extLst>
      <p:ext uri="{BB962C8B-B14F-4D97-AF65-F5344CB8AC3E}">
        <p14:creationId xmlns:p14="http://schemas.microsoft.com/office/powerpoint/2010/main" val="3141804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78006"/>
          </a:xfrm>
        </p:spPr>
        <p:txBody>
          <a:bodyPr/>
          <a:lstStyle/>
          <a:p>
            <a:r>
              <a:rPr lang="en-US" b="1" dirty="0"/>
              <a:t>Fat soluble vitamins: Vitamin D</a:t>
            </a:r>
            <a:endParaRPr lang="en-US" dirty="0"/>
          </a:p>
        </p:txBody>
      </p:sp>
      <p:sp>
        <p:nvSpPr>
          <p:cNvPr id="4" name="Content Placeholder 3"/>
          <p:cNvSpPr>
            <a:spLocks noGrp="1"/>
          </p:cNvSpPr>
          <p:nvPr>
            <p:ph idx="1"/>
          </p:nvPr>
        </p:nvSpPr>
        <p:spPr>
          <a:xfrm>
            <a:off x="677334" y="1460311"/>
            <a:ext cx="9599430" cy="4940490"/>
          </a:xfrm>
        </p:spPr>
        <p:txBody>
          <a:bodyPr>
            <a:normAutofit fontScale="85000" lnSpcReduction="10000"/>
          </a:bodyPr>
          <a:lstStyle/>
          <a:p>
            <a:pPr>
              <a:lnSpc>
                <a:spcPct val="160000"/>
              </a:lnSpc>
            </a:pPr>
            <a:r>
              <a:rPr lang="en-US" dirty="0"/>
              <a:t>Vitamin D is not a vitamin per ser but a precursor of hormone. </a:t>
            </a:r>
          </a:p>
          <a:p>
            <a:pPr>
              <a:lnSpc>
                <a:spcPct val="160000"/>
              </a:lnSpc>
            </a:pPr>
            <a:r>
              <a:rPr lang="en-US" dirty="0"/>
              <a:t>Many vitamins cannot be produced by the body and one have to consume them, however vitamin D can be produced by the body.</a:t>
            </a:r>
          </a:p>
          <a:p>
            <a:pPr>
              <a:lnSpc>
                <a:spcPct val="160000"/>
              </a:lnSpc>
            </a:pPr>
            <a:r>
              <a:rPr lang="en-US" dirty="0"/>
              <a:t>The human body produces vitamin D when exposed to the sun. </a:t>
            </a:r>
          </a:p>
          <a:p>
            <a:pPr>
              <a:lnSpc>
                <a:spcPct val="160000"/>
              </a:lnSpc>
            </a:pPr>
            <a:r>
              <a:rPr lang="en-US" dirty="0"/>
              <a:t>Vitamin D is a group of compounds collectively known as calciferol. </a:t>
            </a:r>
          </a:p>
          <a:p>
            <a:pPr>
              <a:lnSpc>
                <a:spcPct val="160000"/>
              </a:lnSpc>
            </a:pPr>
            <a:r>
              <a:rPr lang="en-US" dirty="0"/>
              <a:t>Calciferol is absorbed in the bloodstream and converted to calcitriol (DeLuca, 2012).</a:t>
            </a:r>
          </a:p>
          <a:p>
            <a:pPr>
              <a:lnSpc>
                <a:spcPct val="160000"/>
              </a:lnSpc>
            </a:pPr>
            <a:r>
              <a:rPr lang="en-US" dirty="0"/>
              <a:t> Two types of Vitamin D occur naturally.</a:t>
            </a:r>
          </a:p>
          <a:p>
            <a:pPr>
              <a:lnSpc>
                <a:spcPct val="160000"/>
              </a:lnSpc>
            </a:pPr>
            <a:r>
              <a:rPr lang="en-US" dirty="0"/>
              <a:t>They are: </a:t>
            </a:r>
          </a:p>
          <a:p>
            <a:pPr lvl="1">
              <a:lnSpc>
                <a:spcPct val="160000"/>
              </a:lnSpc>
            </a:pPr>
            <a:r>
              <a:rPr lang="en-US" dirty="0"/>
              <a:t>vitamin D-3 found in animal fats, and</a:t>
            </a:r>
          </a:p>
          <a:p>
            <a:pPr lvl="1">
              <a:lnSpc>
                <a:spcPct val="160000"/>
              </a:lnSpc>
            </a:pPr>
            <a:r>
              <a:rPr lang="en-US" dirty="0"/>
              <a:t> vitamin D-2 found in plants like mushroom. </a:t>
            </a:r>
          </a:p>
          <a:p>
            <a:pPr marL="0" indent="0">
              <a:lnSpc>
                <a:spcPct val="160000"/>
              </a:lnSpc>
              <a:buNone/>
            </a:pPr>
            <a:r>
              <a:rPr lang="en-US" dirty="0"/>
              <a:t> </a:t>
            </a:r>
          </a:p>
        </p:txBody>
      </p:sp>
    </p:spTree>
    <p:extLst>
      <p:ext uri="{BB962C8B-B14F-4D97-AF65-F5344CB8AC3E}">
        <p14:creationId xmlns:p14="http://schemas.microsoft.com/office/powerpoint/2010/main" val="2223419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2384117-372A-40D2-9B39-33B6FA5C88CE}"/>
              </a:ext>
            </a:extLst>
          </p:cNvPr>
          <p:cNvPicPr>
            <a:picLocks noChangeAspect="1"/>
          </p:cNvPicPr>
          <p:nvPr/>
        </p:nvPicPr>
        <p:blipFill>
          <a:blip r:embed="rId3"/>
          <a:stretch>
            <a:fillRect/>
          </a:stretch>
        </p:blipFill>
        <p:spPr>
          <a:xfrm>
            <a:off x="0" y="0"/>
            <a:ext cx="12191999" cy="6857999"/>
          </a:xfrm>
          <a:prstGeom prst="rect">
            <a:avLst/>
          </a:prstGeom>
        </p:spPr>
      </p:pic>
    </p:spTree>
    <p:extLst>
      <p:ext uri="{BB962C8B-B14F-4D97-AF65-F5344CB8AC3E}">
        <p14:creationId xmlns:p14="http://schemas.microsoft.com/office/powerpoint/2010/main" val="649856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32180"/>
            <a:ext cx="8596668" cy="1320800"/>
          </a:xfrm>
        </p:spPr>
        <p:txBody>
          <a:bodyPr/>
          <a:lstStyle/>
          <a:p>
            <a:r>
              <a:rPr lang="en-US" dirty="0"/>
              <a:t>Vitamin D: Sources </a:t>
            </a:r>
          </a:p>
        </p:txBody>
      </p:sp>
      <p:sp>
        <p:nvSpPr>
          <p:cNvPr id="3" name="Content Placeholder 2"/>
          <p:cNvSpPr>
            <a:spLocks noGrp="1"/>
          </p:cNvSpPr>
          <p:nvPr>
            <p:ph idx="1"/>
          </p:nvPr>
        </p:nvSpPr>
        <p:spPr>
          <a:xfrm>
            <a:off x="568152" y="1587384"/>
            <a:ext cx="8596668" cy="4253858"/>
          </a:xfrm>
        </p:spPr>
        <p:txBody>
          <a:bodyPr>
            <a:normAutofit/>
          </a:bodyPr>
          <a:lstStyle/>
          <a:p>
            <a:pPr>
              <a:lnSpc>
                <a:spcPct val="200000"/>
              </a:lnSpc>
            </a:pPr>
            <a:r>
              <a:rPr lang="en-US" sz="1600" dirty="0"/>
              <a:t>Getting sufficient sunlight is the best way to help the body produce enough vitamin D.</a:t>
            </a:r>
          </a:p>
          <a:p>
            <a:pPr>
              <a:lnSpc>
                <a:spcPct val="200000"/>
              </a:lnSpc>
            </a:pPr>
            <a:r>
              <a:rPr lang="en-US" sz="1600" dirty="0"/>
              <a:t>Other dietary sources include oily fish and fish oils, fortified dairy products, beef liver, and eggs.</a:t>
            </a:r>
          </a:p>
          <a:p>
            <a:pPr>
              <a:lnSpc>
                <a:spcPct val="200000"/>
              </a:lnSpc>
            </a:pPr>
            <a:r>
              <a:rPr lang="en-US" sz="1600" dirty="0"/>
              <a:t>Fatty fish such as salmon, mackerel, and tuna are the best sources of Vitamin D as they contain it in plenty. </a:t>
            </a:r>
          </a:p>
          <a:p>
            <a:pPr>
              <a:lnSpc>
                <a:spcPct val="200000"/>
              </a:lnSpc>
            </a:pPr>
            <a:r>
              <a:rPr lang="en-US" sz="1600" dirty="0"/>
              <a:t>Supplements can also be taken as sources for this vitamin.</a:t>
            </a:r>
          </a:p>
          <a:p>
            <a:pPr marL="0" indent="0">
              <a:lnSpc>
                <a:spcPct val="200000"/>
              </a:lnSpc>
              <a:buNone/>
            </a:pPr>
            <a:endParaRPr lang="en-US" dirty="0"/>
          </a:p>
          <a:p>
            <a:pPr>
              <a:lnSpc>
                <a:spcPct val="200000"/>
              </a:lnSpc>
            </a:pPr>
            <a:endParaRPr lang="en-US" dirty="0"/>
          </a:p>
        </p:txBody>
      </p:sp>
    </p:spTree>
    <p:extLst>
      <p:ext uri="{BB962C8B-B14F-4D97-AF65-F5344CB8AC3E}">
        <p14:creationId xmlns:p14="http://schemas.microsoft.com/office/powerpoint/2010/main" val="3279549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Vitamin D: Sources </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280160"/>
            <a:ext cx="12192000" cy="5577840"/>
          </a:xfrm>
        </p:spPr>
      </p:pic>
    </p:spTree>
    <p:extLst>
      <p:ext uri="{BB962C8B-B14F-4D97-AF65-F5344CB8AC3E}">
        <p14:creationId xmlns:p14="http://schemas.microsoft.com/office/powerpoint/2010/main" val="4246240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Vitamin D: Functions </a:t>
            </a:r>
          </a:p>
        </p:txBody>
      </p:sp>
      <p:sp>
        <p:nvSpPr>
          <p:cNvPr id="3" name="Content Placeholder 2"/>
          <p:cNvSpPr>
            <a:spLocks noGrp="1"/>
          </p:cNvSpPr>
          <p:nvPr>
            <p:ph idx="1"/>
          </p:nvPr>
        </p:nvSpPr>
        <p:spPr>
          <a:xfrm>
            <a:off x="677333" y="1364777"/>
            <a:ext cx="9694965" cy="4676586"/>
          </a:xfrm>
        </p:spPr>
        <p:txBody>
          <a:bodyPr>
            <a:normAutofit/>
          </a:bodyPr>
          <a:lstStyle/>
          <a:p>
            <a:pPr>
              <a:lnSpc>
                <a:spcPct val="200000"/>
              </a:lnSpc>
            </a:pPr>
            <a:r>
              <a:rPr lang="en-US" sz="1600" dirty="0"/>
              <a:t>Vitamin D has multiple roles in the body. It assists in:</a:t>
            </a:r>
          </a:p>
          <a:p>
            <a:pPr lvl="1">
              <a:lnSpc>
                <a:spcPct val="200000"/>
              </a:lnSpc>
            </a:pPr>
            <a:r>
              <a:rPr lang="en-US" dirty="0"/>
              <a:t>promoting healthy bones and teeth – this is because vitamin D play an important role in regulation of calcium and maintenance of phosphorous levels in the blood, minerals that are necessary for maintaining health bones. </a:t>
            </a:r>
          </a:p>
          <a:p>
            <a:pPr lvl="1">
              <a:lnSpc>
                <a:spcPct val="200000"/>
              </a:lnSpc>
            </a:pPr>
            <a:r>
              <a:rPr lang="en-US" dirty="0"/>
              <a:t>supporting immune, brain, and nervous system health</a:t>
            </a:r>
          </a:p>
          <a:p>
            <a:pPr lvl="1">
              <a:lnSpc>
                <a:spcPct val="200000"/>
              </a:lnSpc>
            </a:pPr>
            <a:r>
              <a:rPr lang="en-US" dirty="0"/>
              <a:t>regulating insulin levels and supporting diabetes management</a:t>
            </a:r>
          </a:p>
          <a:p>
            <a:pPr lvl="1">
              <a:lnSpc>
                <a:spcPct val="200000"/>
              </a:lnSpc>
            </a:pPr>
            <a:r>
              <a:rPr lang="en-US" dirty="0"/>
              <a:t>supporting lung function and cardiovascular health</a:t>
            </a:r>
          </a:p>
          <a:p>
            <a:pPr lvl="1">
              <a:lnSpc>
                <a:spcPct val="200000"/>
              </a:lnSpc>
            </a:pPr>
            <a:r>
              <a:rPr lang="en-US" dirty="0"/>
              <a:t>influencing the expression of genes involved in cancer development</a:t>
            </a:r>
          </a:p>
          <a:p>
            <a:pPr marL="0" indent="0">
              <a:lnSpc>
                <a:spcPct val="200000"/>
              </a:lnSpc>
              <a:buNone/>
            </a:pPr>
            <a:endParaRPr lang="en-US" dirty="0"/>
          </a:p>
        </p:txBody>
      </p:sp>
    </p:spTree>
    <p:extLst>
      <p:ext uri="{BB962C8B-B14F-4D97-AF65-F5344CB8AC3E}">
        <p14:creationId xmlns:p14="http://schemas.microsoft.com/office/powerpoint/2010/main" val="141144737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926</TotalTime>
  <Words>1563</Words>
  <Application>Microsoft Office PowerPoint</Application>
  <PresentationFormat>Widescreen</PresentationFormat>
  <Paragraphs>106</Paragraphs>
  <Slides>15</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Trebuchet MS</vt:lpstr>
      <vt:lpstr>Wingdings 3</vt:lpstr>
      <vt:lpstr>Facet</vt:lpstr>
      <vt:lpstr>PowerPoint Presentation</vt:lpstr>
      <vt:lpstr>Presentation Overview  </vt:lpstr>
      <vt:lpstr>Vitamins: Their Definition and general functions</vt:lpstr>
      <vt:lpstr>Types of Vitamins: Fat soluble and Water soluble </vt:lpstr>
      <vt:lpstr>Fat soluble vitamins: Vitamin D</vt:lpstr>
      <vt:lpstr>PowerPoint Presentation</vt:lpstr>
      <vt:lpstr>Vitamin D: Sources </vt:lpstr>
      <vt:lpstr>Vitamin D: Sources </vt:lpstr>
      <vt:lpstr>Vitamin D: Functions </vt:lpstr>
      <vt:lpstr>Vitamin D: Deficiency</vt:lpstr>
      <vt:lpstr>Vitamin D deficiency…cont. </vt:lpstr>
      <vt:lpstr>Vitamin D: Deficiency </vt:lpstr>
      <vt:lpstr>At Risk </vt:lpstr>
      <vt:lpstr>Summary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31</cp:revision>
  <dcterms:created xsi:type="dcterms:W3CDTF">2021-01-29T22:58:21Z</dcterms:created>
  <dcterms:modified xsi:type="dcterms:W3CDTF">2021-06-15T13:54:52Z</dcterms:modified>
</cp:coreProperties>
</file>